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2"/>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496" r:id="rId25"/>
    <p:sldId id="263" r:id="rId26"/>
    <p:sldId id="269" r:id="rId27"/>
    <p:sldId id="270" r:id="rId28"/>
    <p:sldId id="416" r:id="rId29"/>
    <p:sldId id="456" r:id="rId30"/>
    <p:sldId id="271" r:id="rId31"/>
    <p:sldId id="459" r:id="rId32"/>
    <p:sldId id="473" r:id="rId33"/>
    <p:sldId id="475" r:id="rId34"/>
    <p:sldId id="460" r:id="rId35"/>
    <p:sldId id="470" r:id="rId36"/>
    <p:sldId id="471" r:id="rId37"/>
    <p:sldId id="434" r:id="rId38"/>
    <p:sldId id="423" r:id="rId39"/>
    <p:sldId id="431" r:id="rId40"/>
    <p:sldId id="437" r:id="rId41"/>
    <p:sldId id="272" r:id="rId42"/>
    <p:sldId id="466" r:id="rId43"/>
    <p:sldId id="477" r:id="rId44"/>
    <p:sldId id="462" r:id="rId45"/>
    <p:sldId id="461" r:id="rId46"/>
    <p:sldId id="435" r:id="rId47"/>
    <p:sldId id="448" r:id="rId48"/>
    <p:sldId id="451" r:id="rId49"/>
    <p:sldId id="449" r:id="rId50"/>
    <p:sldId id="485" r:id="rId51"/>
    <p:sldId id="492" r:id="rId52"/>
    <p:sldId id="488" r:id="rId53"/>
    <p:sldId id="489" r:id="rId54"/>
    <p:sldId id="483" r:id="rId55"/>
    <p:sldId id="436" r:id="rId56"/>
    <p:sldId id="452" r:id="rId57"/>
    <p:sldId id="454" r:id="rId58"/>
    <p:sldId id="275" r:id="rId59"/>
    <p:sldId id="282" r:id="rId60"/>
    <p:sldId id="479" r:id="rId61"/>
    <p:sldId id="481" r:id="rId62"/>
    <p:sldId id="482" r:id="rId63"/>
    <p:sldId id="487" r:id="rId64"/>
    <p:sldId id="490" r:id="rId65"/>
    <p:sldId id="491" r:id="rId66"/>
    <p:sldId id="444" r:id="rId67"/>
    <p:sldId id="468" r:id="rId68"/>
    <p:sldId id="486" r:id="rId69"/>
    <p:sldId id="478" r:id="rId70"/>
    <p:sldId id="283" r:id="rId71"/>
    <p:sldId id="439" r:id="rId72"/>
    <p:sldId id="281" r:id="rId73"/>
    <p:sldId id="279" r:id="rId74"/>
    <p:sldId id="260" r:id="rId75"/>
    <p:sldId id="278" r:id="rId76"/>
    <p:sldId id="457" r:id="rId77"/>
    <p:sldId id="497" r:id="rId78"/>
    <p:sldId id="494" r:id="rId79"/>
    <p:sldId id="498" r:id="rId80"/>
    <p:sldId id="285" r:id="rId8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EFBA27-D930-47AA-AFB3-711AB3352EDC}" v="185" dt="2023-01-28T19:17:59.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90995" autoAdjust="0"/>
  </p:normalViewPr>
  <p:slideViewPr>
    <p:cSldViewPr>
      <p:cViewPr varScale="1">
        <p:scale>
          <a:sx n="102" d="100"/>
          <a:sy n="102" d="100"/>
        </p:scale>
        <p:origin x="1068" y="150"/>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5/10/relationships/revisionInfo" Target="revisionInfo.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2/7/2023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14</a:t>
            </a:fld>
            <a:endParaRPr lang="en-US"/>
          </a:p>
        </p:txBody>
      </p:sp>
    </p:spTree>
    <p:extLst>
      <p:ext uri="{BB962C8B-B14F-4D97-AF65-F5344CB8AC3E}">
        <p14:creationId xmlns:p14="http://schemas.microsoft.com/office/powerpoint/2010/main" val="43141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2/7/2023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2/7/2023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2/7/2023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2/7/2023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github.com/martintrowland/Scooter"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5.wdp"/><Relationship Id="rId4" Type="http://schemas.openxmlformats.org/officeDocument/2006/relationships/image" Target="../media/image46.png"/><Relationship Id="rId9" Type="http://schemas.openxmlformats.org/officeDocument/2006/relationships/image" Target="../media/image500.png"/></Relationships>
</file>

<file path=ppt/slides/_rels/slide5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4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50.png"/></Relationships>
</file>

<file path=ppt/slides/_rels/slide52.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customXml" Target="../ink/ink2.xml"/><Relationship Id="rId9" Type="http://schemas.microsoft.com/office/2007/relationships/hdphoto" Target="../media/hdphoto8.wdp"/></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publicdomainpictures.net/view-image.php?image=295329&amp;picture=wooden-ship-wheel" TargetMode="External"/><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4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a:t>
            </a:r>
            <a:r>
              <a:rPr lang="en-US" dirty="0">
                <a:solidFill>
                  <a:schemeClr val="accent1"/>
                </a:solidFill>
              </a:rPr>
              <a:t>Rowland, Raja </a:t>
            </a:r>
            <a:r>
              <a:rPr lang="en-US" dirty="0" err="1">
                <a:solidFill>
                  <a:schemeClr val="accent1"/>
                </a:solidFill>
              </a:rPr>
              <a:t>Vellanki</a:t>
            </a:r>
            <a:endParaRPr lang="en-US" dirty="0">
              <a:solidFill>
                <a:schemeClr val="accent1"/>
              </a:solidFill>
            </a:endParaRPr>
          </a:p>
          <a:p>
            <a:endParaRPr lang="en-US" dirty="0">
              <a:solidFill>
                <a:schemeClr val="accent1"/>
              </a:solidFill>
            </a:endParaRPr>
          </a:p>
          <a:p>
            <a:r>
              <a:rPr lang="en-US" sz="1800" dirty="0">
                <a:solidFill>
                  <a:schemeClr val="accent1"/>
                </a:solidFill>
              </a:rPr>
              <a:t>Special Thanks to Sebastian Coddington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a:bodyPr>
          <a:lstStyle/>
          <a:p>
            <a:r>
              <a:rPr lang="en-US" sz="2000" dirty="0"/>
              <a:t>In the menu select  “sketch” -&gt; “include libraries” -&gt; “manage libraries …” or </a:t>
            </a:r>
            <a:br>
              <a:rPr lang="en-US" sz="2000" dirty="0"/>
            </a:br>
            <a:r>
              <a:rPr lang="en-US" sz="2000" dirty="0"/>
              <a:t>press “CTRL + SHIFT + I</a:t>
            </a:r>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8" y="381000"/>
            <a:ext cx="8229600" cy="1066800"/>
          </a:xfrm>
        </p:spPr>
        <p:txBody>
          <a:bodyPr/>
          <a:lstStyle/>
          <a:p>
            <a:r>
              <a:rPr lang="en-US" dirty="0"/>
              <a:t>Scooter Box Contents</a:t>
            </a:r>
          </a:p>
        </p:txBody>
      </p:sp>
      <p:graphicFrame>
        <p:nvGraphicFramePr>
          <p:cNvPr id="4" name="Table 3"/>
          <p:cNvGraphicFramePr>
            <a:graphicFrameLocks noGrp="1"/>
          </p:cNvGraphicFramePr>
          <p:nvPr>
            <p:extLst>
              <p:ext uri="{D42A27DB-BD31-4B8C-83A1-F6EECF244321}">
                <p14:modId xmlns:p14="http://schemas.microsoft.com/office/powerpoint/2010/main" val="3308998467"/>
              </p:ext>
            </p:extLst>
          </p:nvPr>
        </p:nvGraphicFramePr>
        <p:xfrm>
          <a:off x="228600" y="1295400"/>
          <a:ext cx="4495800" cy="5109210"/>
        </p:xfrm>
        <a:graphic>
          <a:graphicData uri="http://schemas.openxmlformats.org/drawingml/2006/table">
            <a:tbl>
              <a:tblPr firstRow="1" firstCol="1" bandRow="1"/>
              <a:tblGrid>
                <a:gridCol w="3073079">
                  <a:extLst>
                    <a:ext uri="{9D8B030D-6E8A-4147-A177-3AD203B41FA5}">
                      <a16:colId xmlns:a16="http://schemas.microsoft.com/office/drawing/2014/main" val="20000"/>
                    </a:ext>
                  </a:extLst>
                </a:gridCol>
                <a:gridCol w="1422721">
                  <a:extLst>
                    <a:ext uri="{9D8B030D-6E8A-4147-A177-3AD203B41FA5}">
                      <a16:colId xmlns:a16="http://schemas.microsoft.com/office/drawing/2014/main" val="20001"/>
                    </a:ext>
                  </a:extLst>
                </a:gridCol>
              </a:tblGrid>
              <a:tr h="190500">
                <a:tc>
                  <a:txBody>
                    <a:bodyPr/>
                    <a:lstStyle/>
                    <a:p>
                      <a:r>
                        <a:rPr lang="en-US" sz="1800" dirty="0">
                          <a:effectLst/>
                          <a:latin typeface="Calibri"/>
                          <a:cs typeface="Times New Roman"/>
                        </a:rPr>
                        <a:t>Parts</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in package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marL="0" marR="0">
                        <a:spcBef>
                          <a:spcPts val="0"/>
                        </a:spcBef>
                        <a:spcAft>
                          <a:spcPts val="0"/>
                        </a:spcAft>
                      </a:pPr>
                      <a:r>
                        <a:rPr lang="en-US" sz="1800" dirty="0">
                          <a:effectLst/>
                          <a:latin typeface="Calibri"/>
                          <a:ea typeface="Times New Roman"/>
                          <a:cs typeface="Times New Roman"/>
                        </a:rPr>
                        <a:t>Welcome</a:t>
                      </a:r>
                      <a:r>
                        <a:rPr lang="en-US" sz="1800" baseline="0" dirty="0">
                          <a:effectLst/>
                          <a:latin typeface="Calibri"/>
                          <a:ea typeface="Times New Roman"/>
                          <a:cs typeface="Times New Roman"/>
                        </a:rPr>
                        <a:t> Note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marL="0" marR="0">
                        <a:spcBef>
                          <a:spcPts val="0"/>
                        </a:spcBef>
                        <a:spcAft>
                          <a:spcPts val="0"/>
                        </a:spcAft>
                      </a:pPr>
                      <a:r>
                        <a:rPr lang="en-US" sz="1800" dirty="0">
                          <a:effectLst/>
                          <a:latin typeface="Calibri"/>
                          <a:ea typeface="Times New Roman"/>
                          <a:cs typeface="Times New Roman"/>
                        </a:rPr>
                        <a:t>Instructions</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Arduino</a:t>
                      </a:r>
                      <a:r>
                        <a:rPr lang="en-US" sz="1800" baseline="0" dirty="0">
                          <a:solidFill>
                            <a:srgbClr val="000000"/>
                          </a:solidFill>
                          <a:effectLst/>
                          <a:latin typeface="Calibri"/>
                          <a:ea typeface="Times New Roman"/>
                          <a:cs typeface="Times New Roman"/>
                        </a:rPr>
                        <a:t> N</a:t>
                      </a:r>
                      <a:r>
                        <a:rPr lang="en-US" sz="1800" dirty="0">
                          <a:solidFill>
                            <a:srgbClr val="000000"/>
                          </a:solidFill>
                          <a:effectLst/>
                          <a:latin typeface="Calibri"/>
                          <a:ea typeface="Times New Roman"/>
                          <a:cs typeface="Times New Roman"/>
                        </a:rPr>
                        <a:t>ano Processor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HC</a:t>
                      </a:r>
                      <a:r>
                        <a:rPr lang="en-US" sz="1800" baseline="0" dirty="0">
                          <a:solidFill>
                            <a:srgbClr val="000000"/>
                          </a:solidFill>
                          <a:effectLst/>
                          <a:latin typeface="Calibri"/>
                          <a:ea typeface="Times New Roman"/>
                          <a:cs typeface="Times New Roman"/>
                        </a:rPr>
                        <a:t> SR04 Sonar Sensor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Servo Control Board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FS90R 360 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SG90 180 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marL="0" marR="0">
                        <a:spcBef>
                          <a:spcPts val="0"/>
                        </a:spcBef>
                        <a:spcAft>
                          <a:spcPts val="0"/>
                        </a:spcAft>
                      </a:pPr>
                      <a:r>
                        <a:rPr lang="en-US" sz="1800">
                          <a:solidFill>
                            <a:srgbClr val="000000"/>
                          </a:solidFill>
                          <a:effectLst/>
                          <a:latin typeface="Calibri"/>
                          <a:ea typeface="Times New Roman"/>
                          <a:cs typeface="Times New Roman"/>
                        </a:rPr>
                        <a:t>wiring</a:t>
                      </a:r>
                      <a:endParaRPr lang="en-US" sz="180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4</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Battery Harness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Switch</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Wheels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Right</a:t>
                      </a:r>
                      <a:r>
                        <a:rPr lang="en-US" sz="1800" baseline="0" dirty="0">
                          <a:solidFill>
                            <a:srgbClr val="000000"/>
                          </a:solidFill>
                          <a:effectLst/>
                          <a:latin typeface="Calibri"/>
                          <a:ea typeface="Times New Roman"/>
                          <a:cs typeface="Times New Roman"/>
                        </a:rPr>
                        <a: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marL="0" marR="0">
                        <a:spcBef>
                          <a:spcPts val="0"/>
                        </a:spcBef>
                        <a:spcAft>
                          <a:spcPts val="0"/>
                        </a:spcAft>
                      </a:pPr>
                      <a:r>
                        <a:rPr lang="en-US" sz="1800" dirty="0">
                          <a:effectLst/>
                          <a:latin typeface="Calibri"/>
                          <a:ea typeface="Times New Roman"/>
                          <a:cs typeface="Times New Roman"/>
                        </a:rPr>
                        <a:t>Left Leg</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marL="0" marR="0">
                        <a:spcBef>
                          <a:spcPts val="0"/>
                        </a:spcBef>
                        <a:spcAft>
                          <a:spcPts val="0"/>
                        </a:spcAft>
                      </a:pPr>
                      <a:r>
                        <a:rPr lang="en-US" sz="1800" dirty="0">
                          <a:effectLst/>
                          <a:latin typeface="Calibri"/>
                          <a:ea typeface="Times New Roman"/>
                          <a:cs typeface="Times New Roman"/>
                        </a:rPr>
                        <a:t>Hip</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90500">
                <a:tc>
                  <a:txBody>
                    <a:bodyPr/>
                    <a:lstStyle/>
                    <a:p>
                      <a:pPr marL="0" marR="0">
                        <a:spcBef>
                          <a:spcPts val="0"/>
                        </a:spcBef>
                        <a:spcAft>
                          <a:spcPts val="0"/>
                        </a:spcAft>
                      </a:pPr>
                      <a:r>
                        <a:rPr lang="en-US" sz="1800" dirty="0">
                          <a:effectLst/>
                          <a:latin typeface="Calibri"/>
                          <a:ea typeface="Times New Roman"/>
                          <a:cs typeface="Times New Roman"/>
                        </a:rPr>
                        <a:t>Head</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r h="190500">
                <a:tc>
                  <a:txBody>
                    <a:bodyPr/>
                    <a:lstStyle/>
                    <a:p>
                      <a:pPr marL="0" marR="0">
                        <a:spcBef>
                          <a:spcPts val="0"/>
                        </a:spcBef>
                        <a:spcAft>
                          <a:spcPts val="0"/>
                        </a:spcAft>
                      </a:pPr>
                      <a:r>
                        <a:rPr lang="en-US" sz="1800" dirty="0">
                          <a:effectLst/>
                          <a:latin typeface="Calibri"/>
                          <a:ea typeface="Times New Roman"/>
                          <a:cs typeface="Times New Roman"/>
                        </a:rPr>
                        <a:t>Cap</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6"/>
                  </a:ext>
                </a:extLst>
              </a:tr>
              <a:tr h="190500">
                <a:tc>
                  <a:txBody>
                    <a:bodyPr/>
                    <a:lstStyle/>
                    <a:p>
                      <a:pPr marL="0" marR="0">
                        <a:spcBef>
                          <a:spcPts val="0"/>
                        </a:spcBef>
                        <a:spcAft>
                          <a:spcPts val="0"/>
                        </a:spcAft>
                      </a:pPr>
                      <a:r>
                        <a:rPr lang="en-US" sz="1800" dirty="0">
                          <a:effectLst/>
                          <a:latin typeface="Calibri"/>
                          <a:ea typeface="Times New Roman"/>
                          <a:cs typeface="Times New Roman"/>
                        </a:rPr>
                        <a:t>Propeller</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7"/>
                  </a:ext>
                </a:extLst>
              </a:tr>
            </a:tbl>
          </a:graphicData>
        </a:graphic>
      </p:graphicFrame>
      <p:pic>
        <p:nvPicPr>
          <p:cNvPr id="5"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682299"/>
            <a:ext cx="3792132" cy="28440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5867400" y="6096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853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8472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39</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47</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10"/>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374723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AD155F21-31DF-8315-B35F-E9C33887AF0B}"/>
              </a:ext>
              <a:ext uri="{C183D7F6-B498-43B3-948B-1728B52AA6E4}">
                <adec:decorative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56</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57</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940CB-9775-4751-89D4-24798F172D8B}"/>
              </a:ext>
            </a:extLst>
          </p:cNvPr>
          <p:cNvSpPr>
            <a:spLocks noGrp="1"/>
          </p:cNvSpPr>
          <p:nvPr>
            <p:ph type="title"/>
          </p:nvPr>
        </p:nvSpPr>
        <p:spPr>
          <a:xfrm>
            <a:off x="685800" y="609600"/>
            <a:ext cx="7772400" cy="1362075"/>
          </a:xfrm>
        </p:spPr>
        <p:txBody>
          <a:bodyPr/>
          <a:lstStyle/>
          <a:p>
            <a:r>
              <a:rPr lang="en-US" dirty="0"/>
              <a:t>Let’s program the Navigation</a:t>
            </a:r>
          </a:p>
        </p:txBody>
      </p:sp>
      <p:pic>
        <p:nvPicPr>
          <p:cNvPr id="5" name="Picture 4" descr="A wooden steering wheel&#10;&#10;Description automatically generated with low confidence">
            <a:extLst>
              <a:ext uri="{FF2B5EF4-FFF2-40B4-BE49-F238E27FC236}">
                <a16:creationId xmlns:a16="http://schemas.microsoft.com/office/drawing/2014/main" id="{F621B643-D3D0-4AD4-2769-D062F101D5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53200" y="3124200"/>
            <a:ext cx="2286000" cy="2286000"/>
          </a:xfrm>
          <a:prstGeom prst="rect">
            <a:avLst/>
          </a:prstGeom>
        </p:spPr>
      </p:pic>
    </p:spTree>
    <p:extLst>
      <p:ext uri="{BB962C8B-B14F-4D97-AF65-F5344CB8AC3E}">
        <p14:creationId xmlns:p14="http://schemas.microsoft.com/office/powerpoint/2010/main" val="1249828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Setup Subroutines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55000" lnSpcReduction="20000"/>
          </a:bodyPr>
          <a:lstStyle/>
          <a:p>
            <a:r>
              <a:rPr lang="en-US" sz="4400" dirty="0"/>
              <a:t>Setup is the first routine </a:t>
            </a:r>
          </a:p>
          <a:p>
            <a:endParaRPr lang="en-US" sz="4400" dirty="0"/>
          </a:p>
          <a:p>
            <a:endParaRPr lang="en-US" sz="4400"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
        <p:nvSpPr>
          <p:cNvPr id="10" name="Content Placeholder 9">
            <a:extLst>
              <a:ext uri="{FF2B5EF4-FFF2-40B4-BE49-F238E27FC236}">
                <a16:creationId xmlns:a16="http://schemas.microsoft.com/office/drawing/2014/main" id="{69963E33-3199-4F28-62AB-9167BD9B14F9}"/>
              </a:ext>
            </a:extLst>
          </p:cNvPr>
          <p:cNvSpPr>
            <a:spLocks noGrp="1"/>
          </p:cNvSpPr>
          <p:nvPr>
            <p:ph sz="half" idx="2"/>
          </p:nvPr>
        </p:nvSpPr>
        <p:spPr>
          <a:xfrm>
            <a:off x="3962400" y="1166018"/>
            <a:ext cx="5029200" cy="5082382"/>
          </a:xfrm>
        </p:spPr>
        <p:txBody>
          <a:bodyPr>
            <a:normAutofit fontScale="55000" lnSpcReduction="20000"/>
          </a:bodyPr>
          <a:lstStyle/>
          <a:p>
            <a:pPr marL="109728" indent="0">
              <a:buNone/>
            </a:pPr>
            <a:r>
              <a:rPr lang="en-US" dirty="0"/>
              <a:t>///////////////////////////////////////////////////////////////////</a:t>
            </a:r>
          </a:p>
          <a:p>
            <a:pPr marL="109728" indent="0">
              <a:buNone/>
            </a:pPr>
            <a:r>
              <a:rPr lang="en-US" dirty="0"/>
              <a:t>//-- Setup ------------------------------------------------------//</a:t>
            </a:r>
          </a:p>
          <a:p>
            <a:pPr marL="109728" indent="0">
              <a:buNone/>
            </a:pPr>
            <a:r>
              <a:rPr lang="en-US" dirty="0"/>
              <a:t>///////////////////////////////////////////////////////////////////</a:t>
            </a:r>
          </a:p>
          <a:p>
            <a:pPr marL="109728" indent="0">
              <a:buNone/>
            </a:pPr>
            <a:r>
              <a:rPr lang="en-US" dirty="0"/>
              <a:t>void </a:t>
            </a:r>
            <a:r>
              <a:rPr lang="en-US" dirty="0" err="1"/>
              <a:t>attachServos</a:t>
            </a:r>
            <a:r>
              <a:rPr lang="en-US" dirty="0"/>
              <a:t>() {</a:t>
            </a:r>
          </a:p>
          <a:p>
            <a:pPr marL="109728" indent="0">
              <a:buNone/>
            </a:pPr>
            <a:r>
              <a:rPr lang="en-US" dirty="0"/>
              <a:t>  </a:t>
            </a:r>
            <a:r>
              <a:rPr lang="en-US" dirty="0" err="1"/>
              <a:t>leftWheel.attach</a:t>
            </a:r>
            <a:r>
              <a:rPr lang="en-US" dirty="0"/>
              <a:t>(LEFT_WHEEL_PIN);</a:t>
            </a:r>
          </a:p>
          <a:p>
            <a:pPr marL="109728" indent="0">
              <a:buNone/>
            </a:pPr>
            <a:r>
              <a:rPr lang="en-US" dirty="0"/>
              <a:t>  </a:t>
            </a:r>
            <a:r>
              <a:rPr lang="en-US" dirty="0" err="1"/>
              <a:t>rightWheel.attach</a:t>
            </a:r>
            <a:r>
              <a:rPr lang="en-US" dirty="0"/>
              <a:t>(RIGHT_WHEEL_PIN);</a:t>
            </a:r>
          </a:p>
          <a:p>
            <a:pPr marL="109728" indent="0">
              <a:buNone/>
            </a:pPr>
            <a:r>
              <a:rPr lang="en-US" dirty="0"/>
              <a:t>  </a:t>
            </a:r>
            <a:r>
              <a:rPr lang="en-US" dirty="0" err="1"/>
              <a:t>leftLeg.attach</a:t>
            </a:r>
            <a:r>
              <a:rPr lang="en-US" dirty="0"/>
              <a:t>(LEFT_LEG_PIN);</a:t>
            </a:r>
          </a:p>
          <a:p>
            <a:pPr marL="109728" indent="0">
              <a:buNone/>
            </a:pPr>
            <a:r>
              <a:rPr lang="en-US" dirty="0"/>
              <a:t>  </a:t>
            </a:r>
            <a:r>
              <a:rPr lang="en-US" dirty="0" err="1"/>
              <a:t>rightLeg.attach</a:t>
            </a:r>
            <a:r>
              <a:rPr lang="en-US" dirty="0"/>
              <a:t>(RIGHT_LEG_PIN);</a:t>
            </a:r>
          </a:p>
          <a:p>
            <a:pPr marL="109728" indent="0">
              <a:buNone/>
            </a:pPr>
            <a:r>
              <a:rPr lang="en-US" dirty="0"/>
              <a:t>}</a:t>
            </a:r>
          </a:p>
          <a:p>
            <a:pPr marL="109728" indent="0">
              <a:buNone/>
            </a:pPr>
            <a:r>
              <a:rPr lang="en-US" dirty="0"/>
              <a:t>void </a:t>
            </a:r>
            <a:r>
              <a:rPr lang="en-US" dirty="0" err="1"/>
              <a:t>detachServos</a:t>
            </a:r>
            <a:r>
              <a:rPr lang="en-US" dirty="0"/>
              <a:t>() {</a:t>
            </a:r>
          </a:p>
          <a:p>
            <a:pPr marL="109728" indent="0">
              <a:buNone/>
            </a:pPr>
            <a:r>
              <a:rPr lang="en-US" dirty="0"/>
              <a:t>  </a:t>
            </a:r>
            <a:r>
              <a:rPr lang="en-US" dirty="0" err="1"/>
              <a:t>leftWheel.detach</a:t>
            </a:r>
            <a:r>
              <a:rPr lang="en-US" dirty="0"/>
              <a:t>();</a:t>
            </a:r>
          </a:p>
          <a:p>
            <a:pPr marL="109728" indent="0">
              <a:buNone/>
            </a:pPr>
            <a:r>
              <a:rPr lang="en-US" dirty="0"/>
              <a:t>  </a:t>
            </a:r>
            <a:r>
              <a:rPr lang="en-US" dirty="0" err="1"/>
              <a:t>rightWheel.detach</a:t>
            </a:r>
            <a:r>
              <a:rPr lang="en-US" dirty="0"/>
              <a:t>();</a:t>
            </a:r>
          </a:p>
          <a:p>
            <a:pPr marL="109728" indent="0">
              <a:buNone/>
            </a:pPr>
            <a:r>
              <a:rPr lang="en-US" dirty="0"/>
              <a:t>  </a:t>
            </a:r>
            <a:r>
              <a:rPr lang="en-US" dirty="0" err="1"/>
              <a:t>leftLeg.detach</a:t>
            </a:r>
            <a:r>
              <a:rPr lang="en-US" dirty="0"/>
              <a:t>();</a:t>
            </a:r>
          </a:p>
          <a:p>
            <a:pPr marL="109728" indent="0">
              <a:buNone/>
            </a:pPr>
            <a:r>
              <a:rPr lang="en-US" dirty="0"/>
              <a:t>  </a:t>
            </a:r>
            <a:r>
              <a:rPr lang="en-US" dirty="0" err="1"/>
              <a:t>rightLeg.detach</a:t>
            </a:r>
            <a:r>
              <a:rPr lang="en-US" dirty="0"/>
              <a:t>();</a:t>
            </a:r>
          </a:p>
          <a:p>
            <a:pPr marL="109728" indent="0">
              <a:buNone/>
            </a:pPr>
            <a:r>
              <a:rPr lang="en-US" dirty="0"/>
              <a:t>}</a:t>
            </a:r>
          </a:p>
          <a:p>
            <a:pPr marL="109728" indent="0">
              <a:buNone/>
            </a:pPr>
            <a:r>
              <a:rPr lang="en-US" dirty="0"/>
              <a:t>void setup() {</a:t>
            </a:r>
          </a:p>
          <a:p>
            <a:pPr marL="109728" indent="0">
              <a:buNone/>
            </a:pPr>
            <a:r>
              <a:rPr lang="en-US" dirty="0"/>
              <a:t>  </a:t>
            </a:r>
            <a:r>
              <a:rPr lang="en-US" dirty="0" err="1"/>
              <a:t>Serial.begin</a:t>
            </a:r>
            <a:r>
              <a:rPr lang="en-US" dirty="0"/>
              <a:t>(115200);  // Open serial monitor at 115200 baud to see ping results.</a:t>
            </a:r>
          </a:p>
          <a:p>
            <a:pPr marL="109728" indent="0">
              <a:buNone/>
            </a:pPr>
            <a:r>
              <a:rPr lang="en-US" dirty="0"/>
              <a:t>  </a:t>
            </a:r>
            <a:r>
              <a:rPr lang="en-US" dirty="0" err="1"/>
              <a:t>attachServos</a:t>
            </a:r>
            <a:r>
              <a:rPr lang="en-US" dirty="0"/>
              <a:t>();</a:t>
            </a:r>
          </a:p>
          <a:p>
            <a:pPr marL="109728" indent="0">
              <a:buNone/>
            </a:pPr>
            <a:r>
              <a:rPr lang="en-US" dirty="0"/>
              <a:t>  </a:t>
            </a:r>
            <a:r>
              <a:rPr lang="en-US" dirty="0" err="1"/>
              <a:t>leftLeg.write</a:t>
            </a:r>
            <a:r>
              <a:rPr lang="en-US" dirty="0"/>
              <a:t>(LEFT_LEG_UP, FAST_SPEED, true);</a:t>
            </a:r>
          </a:p>
          <a:p>
            <a:pPr marL="109728" indent="0">
              <a:buNone/>
            </a:pPr>
            <a:r>
              <a:rPr lang="en-US" dirty="0"/>
              <a:t>  </a:t>
            </a:r>
            <a:r>
              <a:rPr lang="en-US" dirty="0" err="1"/>
              <a:t>rightLeg.write</a:t>
            </a:r>
            <a:r>
              <a:rPr lang="en-US" dirty="0"/>
              <a:t>(RIGHT_LEG_UP, FAST_SPEED, true);</a:t>
            </a:r>
          </a:p>
          <a:p>
            <a:pPr marL="109728" indent="0">
              <a:buNone/>
            </a:pPr>
            <a:r>
              <a:rPr lang="en-US" dirty="0"/>
              <a:t>  </a:t>
            </a:r>
            <a:r>
              <a:rPr lang="en-US" dirty="0" err="1"/>
              <a:t>leftWheel.write</a:t>
            </a:r>
            <a:r>
              <a:rPr lang="en-US" dirty="0"/>
              <a:t>(LEFT_WHEEL_STOP, NA, true);</a:t>
            </a:r>
          </a:p>
          <a:p>
            <a:pPr marL="109728" indent="0">
              <a:buNone/>
            </a:pPr>
            <a:r>
              <a:rPr lang="en-US" dirty="0"/>
              <a:t>  </a:t>
            </a:r>
            <a:r>
              <a:rPr lang="en-US" dirty="0" err="1"/>
              <a:t>rightWheel.write</a:t>
            </a:r>
            <a:r>
              <a:rPr lang="en-US" dirty="0"/>
              <a:t>(RIGHT_WHEEL_STOP, NA, true);</a:t>
            </a:r>
          </a:p>
          <a:p>
            <a:pPr marL="109728" indent="0">
              <a:buNone/>
            </a:pPr>
            <a:r>
              <a:rPr lang="en-US" dirty="0"/>
              <a:t>  delay(3000);</a:t>
            </a:r>
          </a:p>
          <a:p>
            <a:pPr marL="109728" indent="0">
              <a:buNone/>
            </a:pPr>
            <a:r>
              <a:rPr lang="en-US" dirty="0"/>
              <a:t>}</a:t>
            </a:r>
          </a:p>
        </p:txBody>
      </p:sp>
    </p:spTree>
    <p:extLst>
      <p:ext uri="{BB962C8B-B14F-4D97-AF65-F5344CB8AC3E}">
        <p14:creationId xmlns:p14="http://schemas.microsoft.com/office/powerpoint/2010/main" val="3389853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a16="http://schemas.microsoft.com/office/drawing/2014/main"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216233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a16="http://schemas.microsoft.com/office/drawing/2014/main"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1846251"/>
            <a:ext cx="4267200" cy="1200329"/>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400" b="1" i="1" cap="none" spc="0" dirty="0">
                <a:ln w="11430"/>
                <a:solidFill>
                  <a:srgbClr val="0070C0"/>
                </a:solidFill>
                <a:effectLst>
                  <a:outerShdw blurRad="80000" dist="40000" dir="5040000" algn="tl">
                    <a:srgbClr val="000000">
                      <a:alpha val="30000"/>
                    </a:srgbClr>
                  </a:outerShdw>
                </a:effectLst>
              </a:rPr>
              <a:t>Top Secret</a:t>
            </a:r>
          </a:p>
          <a:p>
            <a:r>
              <a:rPr lang="en-US" sz="2400" b="1" dirty="0">
                <a:ln w="11430"/>
                <a:solidFill>
                  <a:srgbClr val="0070C0"/>
                </a:solidFill>
                <a:effectLst>
                  <a:outerShdw blurRad="80000" dist="40000" dir="5040000" algn="tl">
                    <a:srgbClr val="000000">
                      <a:alpha val="30000"/>
                    </a:srgbClr>
                  </a:outerShdw>
                </a:effectLst>
              </a:rPr>
              <a:t>Model: </a:t>
            </a:r>
            <a:r>
              <a:rPr lang="en-US" sz="2400" b="1" i="1" dirty="0" err="1">
                <a:ln w="11430"/>
                <a:solidFill>
                  <a:srgbClr val="0070C0"/>
                </a:solidFill>
                <a:effectLst>
                  <a:outerShdw blurRad="80000" dist="40000" dir="5040000" algn="tl">
                    <a:srgbClr val="000000">
                      <a:alpha val="30000"/>
                    </a:srgbClr>
                  </a:outerShdw>
                </a:effectLst>
              </a:rPr>
              <a:t>Fischbot</a:t>
            </a:r>
            <a:r>
              <a:rPr lang="en-US" sz="2400" b="1" i="1" dirty="0">
                <a:ln w="11430"/>
                <a:solidFill>
                  <a:srgbClr val="0070C0"/>
                </a:solidFill>
                <a:effectLst>
                  <a:outerShdw blurRad="80000" dist="40000" dir="5040000" algn="tl">
                    <a:srgbClr val="000000">
                      <a:alpha val="30000"/>
                    </a:srgbClr>
                  </a:outerShdw>
                </a:effectLst>
              </a:rPr>
              <a:t> 605 V2</a:t>
            </a:r>
          </a:p>
          <a:p>
            <a:r>
              <a:rPr lang="en-US" sz="2400" b="1" dirty="0">
                <a:ln w="11430"/>
                <a:solidFill>
                  <a:srgbClr val="0070C0"/>
                </a:solidFill>
                <a:effectLst>
                  <a:outerShdw blurRad="80000" dist="40000" dir="5040000" algn="tl">
                    <a:srgbClr val="000000">
                      <a:alpha val="30000"/>
                    </a:srgbClr>
                  </a:outerShdw>
                </a:effectLst>
              </a:rPr>
              <a:t>Name</a:t>
            </a:r>
            <a:r>
              <a:rPr lang="en-US" sz="2400" b="1" cap="none" spc="0" dirty="0">
                <a:ln w="11430"/>
                <a:solidFill>
                  <a:srgbClr val="0070C0"/>
                </a:solidFill>
                <a:effectLst>
                  <a:outerShdw blurRad="80000" dist="40000" dir="5040000" algn="tl">
                    <a:srgbClr val="000000">
                      <a:alpha val="30000"/>
                    </a:srgbClr>
                  </a:outerShdw>
                </a:effectLst>
              </a:rPr>
              <a:t>: </a:t>
            </a:r>
            <a:r>
              <a:rPr lang="en-US" sz="2400" b="1" i="1" cap="none" spc="0" dirty="0">
                <a:ln w="11430"/>
                <a:solidFill>
                  <a:srgbClr val="0070C0"/>
                </a:soli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581400" y="820004"/>
            <a:ext cx="2127376" cy="260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147"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22282A-1597-0C7E-5BC4-F3A29B38EA98}"/>
              </a:ext>
            </a:extLst>
          </p:cNvPr>
          <p:cNvSpPr/>
          <p:nvPr/>
        </p:nvSpPr>
        <p:spPr>
          <a:xfrm>
            <a:off x="287518" y="5484465"/>
            <a:ext cx="4267200" cy="830997"/>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i="1" cap="none" spc="0" dirty="0">
                <a:ln w="11430"/>
                <a:solidFill>
                  <a:srgbClr val="0070C0"/>
                </a:solidFill>
                <a:effectLst>
                  <a:outerShdw blurRad="80000" dist="40000" dir="5040000" algn="tl">
                    <a:srgbClr val="000000">
                      <a:alpha val="30000"/>
                    </a:srgbClr>
                  </a:outerShdw>
                </a:effectLst>
              </a:rPr>
              <a:t>March 2023</a:t>
            </a:r>
          </a:p>
          <a:p>
            <a:pPr algn="ctr"/>
            <a:r>
              <a:rPr lang="en-US" sz="2400" b="1" i="1" dirty="0">
                <a:ln w="11430"/>
                <a:solidFill>
                  <a:srgbClr val="0070C0"/>
                </a:solidFill>
                <a:effectLst>
                  <a:outerShdw blurRad="80000" dist="40000" dir="5040000" algn="tl">
                    <a:srgbClr val="000000">
                      <a:alpha val="30000"/>
                    </a:srgbClr>
                  </a:outerShdw>
                </a:effectLst>
              </a:rPr>
              <a:t>Robotics Merit Badge</a:t>
            </a:r>
            <a:endParaRPr lang="en-US" sz="2400" b="1" i="1" cap="none" spc="0" dirty="0">
              <a:ln w="11430"/>
              <a:solidFill>
                <a:srgbClr val="0070C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873886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1000" y="457200"/>
            <a:ext cx="3657600" cy="5897563"/>
          </a:xfrm>
        </p:spPr>
        <p:txBody>
          <a:bodyPr>
            <a:noAutofit/>
          </a:bodyPr>
          <a:lstStyle/>
          <a:p>
            <a:pPr marL="0" indent="0">
              <a:buNone/>
            </a:pPr>
            <a:r>
              <a:rPr lang="en-US" sz="2000" dirty="0"/>
              <a:t>Welcome to the Troop 605 Robotics Merit Badge</a:t>
            </a:r>
          </a:p>
          <a:p>
            <a:pPr marL="0" indent="0">
              <a:buNone/>
            </a:pPr>
            <a:endParaRPr lang="en-US" sz="2000" dirty="0"/>
          </a:p>
          <a:p>
            <a:pPr marL="0" indent="0">
              <a:buNone/>
            </a:pPr>
            <a:r>
              <a:rPr lang="en-US" sz="2000" dirty="0"/>
              <a:t>We hope you will enjoy learning about Robotics and develop some electrical engineering and programming skills, but most of all have fun making the next generation of </a:t>
            </a:r>
            <a:r>
              <a:rPr lang="en-US" sz="2000" dirty="0" err="1"/>
              <a:t>Fischbot</a:t>
            </a:r>
            <a:r>
              <a:rPr lang="en-US" sz="2000" dirty="0"/>
              <a:t> 605.</a:t>
            </a:r>
          </a:p>
          <a:p>
            <a:pPr marL="0" indent="0">
              <a:buNone/>
            </a:pPr>
            <a:r>
              <a:rPr lang="en-US" sz="2000" dirty="0"/>
              <a:t>Please thank your leaders who have put time in to make this merit badge possible</a:t>
            </a:r>
          </a:p>
          <a:p>
            <a:pPr marL="0" indent="0">
              <a:buNone/>
            </a:pPr>
            <a:r>
              <a:rPr lang="en-US" sz="2000" dirty="0"/>
              <a:t>Yours truly the original </a:t>
            </a:r>
            <a:r>
              <a:rPr lang="en-US" sz="2000" dirty="0" err="1"/>
              <a:t>Fischbot</a:t>
            </a:r>
            <a:r>
              <a:rPr lang="en-US" sz="2000" dirty="0"/>
              <a:t> </a:t>
            </a:r>
          </a:p>
        </p:txBody>
      </p:sp>
      <p:pic>
        <p:nvPicPr>
          <p:cNvPr id="6" name="Picture 5"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26258" y1="77551" x2="22319" y2="79300"/>
                        <a14:foregroundMark x1="60613" y1="89213" x2="68928" y2="81633"/>
                        <a14:foregroundMark x1="80744" y1="86880" x2="86214" y2="77551"/>
                        <a14:backgroundMark x1="15536" y1="22157" x2="25821" y2="45481"/>
                      </a14:backgroundRemoval>
                    </a14:imgEffect>
                  </a14:imgLayer>
                </a14:imgProps>
              </a:ext>
              <a:ext uri="{28A0092B-C50C-407E-A947-70E740481C1C}">
                <a14:useLocalDpi xmlns:a14="http://schemas.microsoft.com/office/drawing/2010/main" val="0"/>
              </a:ext>
            </a:extLst>
          </a:blip>
          <a:stretch>
            <a:fillRect/>
          </a:stretch>
        </p:blipFill>
        <p:spPr>
          <a:xfrm>
            <a:off x="1447800" y="4953000"/>
            <a:ext cx="2491640" cy="1868730"/>
          </a:xfrm>
          <a:prstGeom prst="rect">
            <a:avLst/>
          </a:prstGeom>
        </p:spPr>
      </p:pic>
      <p:sp>
        <p:nvSpPr>
          <p:cNvPr id="8" name="TextBox 7"/>
          <p:cNvSpPr txBox="1"/>
          <p:nvPr/>
        </p:nvSpPr>
        <p:spPr>
          <a:xfrm>
            <a:off x="4724400" y="762000"/>
            <a:ext cx="4267200" cy="5755422"/>
          </a:xfrm>
          <a:prstGeom prst="rect">
            <a:avLst/>
          </a:prstGeom>
          <a:noFill/>
          <a:ln>
            <a:solidFill>
              <a:schemeClr val="accent1"/>
            </a:solidFill>
          </a:ln>
        </p:spPr>
        <p:txBody>
          <a:bodyPr wrap="square" rtlCol="0">
            <a:spAutoFit/>
          </a:bodyPr>
          <a:lstStyle/>
          <a:p>
            <a:r>
              <a:rPr lang="en-US" sz="1400" dirty="0"/>
              <a:t>Scooter Scout, a robot with grace, </a:t>
            </a:r>
            <a:br>
              <a:rPr lang="en-US" sz="1400" dirty="0"/>
            </a:br>
            <a:r>
              <a:rPr lang="en-US" sz="1400" dirty="0"/>
              <a:t>Zips around with a smile on his face.</a:t>
            </a:r>
            <a:br>
              <a:rPr lang="en-US" sz="1400" dirty="0"/>
            </a:br>
            <a:r>
              <a:rPr lang="en-US" sz="1400" dirty="0"/>
              <a:t> He's got wheels, so he moves with ease, And his circuits never seem to seize.</a:t>
            </a:r>
          </a:p>
          <a:p>
            <a:endParaRPr lang="en-US" sz="1400" dirty="0"/>
          </a:p>
          <a:p>
            <a:r>
              <a:rPr lang="en-US" sz="1400" dirty="0"/>
              <a:t>He's always exploring, seeking new lands, With his sensors and circuits, always at hand. </a:t>
            </a:r>
            <a:br>
              <a:rPr lang="en-US" sz="1400" dirty="0"/>
            </a:br>
            <a:r>
              <a:rPr lang="en-US" sz="1400" dirty="0"/>
              <a:t>He's got a mission, a purpose to find, A place to call home, and peace of mind.</a:t>
            </a:r>
          </a:p>
          <a:p>
            <a:endParaRPr lang="en-US" sz="1400" dirty="0"/>
          </a:p>
          <a:p>
            <a:r>
              <a:rPr lang="en-US" sz="1400" dirty="0"/>
              <a:t>With his gleaming metal and shining lights, </a:t>
            </a:r>
            <a:br>
              <a:rPr lang="en-US" sz="1400" dirty="0"/>
            </a:br>
            <a:r>
              <a:rPr lang="en-US" sz="1400" dirty="0"/>
              <a:t>He's a beacon of hope in the darkest of nights.</a:t>
            </a:r>
            <a:br>
              <a:rPr lang="en-US" sz="1400" dirty="0"/>
            </a:br>
            <a:r>
              <a:rPr lang="en-US" sz="1400" dirty="0"/>
              <a:t>He travels far and wide, always with care, </a:t>
            </a:r>
            <a:br>
              <a:rPr lang="en-US" sz="1400" dirty="0"/>
            </a:br>
            <a:r>
              <a:rPr lang="en-US" sz="1400" dirty="0"/>
              <a:t>A true friend to all, who's always there.</a:t>
            </a:r>
          </a:p>
          <a:p>
            <a:endParaRPr lang="en-US" sz="1400" dirty="0"/>
          </a:p>
          <a:p>
            <a:r>
              <a:rPr lang="en-US" sz="1400" dirty="0"/>
              <a:t>Scooter Scout, a hero of old, </a:t>
            </a:r>
            <a:br>
              <a:rPr lang="en-US" sz="1400" dirty="0"/>
            </a:br>
            <a:r>
              <a:rPr lang="en-US" sz="1400" dirty="0"/>
              <a:t>With a heart made of gold. </a:t>
            </a:r>
            <a:br>
              <a:rPr lang="en-US" sz="1400" dirty="0"/>
            </a:br>
            <a:r>
              <a:rPr lang="en-US" sz="1400" dirty="0"/>
              <a:t>He's a symbol of courage, and strength divine,</a:t>
            </a:r>
            <a:br>
              <a:rPr lang="en-US" sz="1400" dirty="0"/>
            </a:br>
            <a:r>
              <a:rPr lang="en-US" sz="1400" dirty="0"/>
              <a:t>A champion for justice, in a world that's kind.</a:t>
            </a:r>
          </a:p>
          <a:p>
            <a:endParaRPr lang="en-US" sz="1400" dirty="0"/>
          </a:p>
          <a:p>
            <a:r>
              <a:rPr lang="en-US" sz="1400" dirty="0"/>
              <a:t>So here's to Scooter Scout, our fearless friend, </a:t>
            </a:r>
          </a:p>
          <a:p>
            <a:r>
              <a:rPr lang="en-US" sz="1400" dirty="0"/>
              <a:t>With a smile and a nod, his journey will begin.</a:t>
            </a:r>
            <a:br>
              <a:rPr lang="en-US" sz="1400" dirty="0"/>
            </a:br>
            <a:r>
              <a:rPr lang="en-US" sz="1400" dirty="0"/>
              <a:t>For the world is a better place, with robots like him, </a:t>
            </a:r>
            <a:br>
              <a:rPr lang="en-US" sz="1400" dirty="0"/>
            </a:br>
            <a:r>
              <a:rPr lang="en-US" sz="1400" dirty="0"/>
              <a:t>Who roam the earth, always with a grin.</a:t>
            </a:r>
          </a:p>
          <a:p>
            <a:r>
              <a:rPr lang="en-US" sz="1400" dirty="0"/>
              <a:t> </a:t>
            </a:r>
            <a:endParaRPr lang="en-US" dirty="0"/>
          </a:p>
          <a:p>
            <a:r>
              <a:rPr lang="en-US" dirty="0"/>
              <a:t>Written by GPT3 for Scooter Scout</a:t>
            </a:r>
          </a:p>
        </p:txBody>
      </p:sp>
    </p:spTree>
    <p:extLst>
      <p:ext uri="{BB962C8B-B14F-4D97-AF65-F5344CB8AC3E}">
        <p14:creationId xmlns:p14="http://schemas.microsoft.com/office/powerpoint/2010/main" val="176577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8" y="381000"/>
            <a:ext cx="8229600" cy="1066800"/>
          </a:xfrm>
        </p:spPr>
        <p:txBody>
          <a:bodyPr/>
          <a:lstStyle/>
          <a:p>
            <a:r>
              <a:rPr lang="en-US" dirty="0"/>
              <a:t>Scooter Box Contents</a:t>
            </a:r>
          </a:p>
        </p:txBody>
      </p:sp>
      <p:graphicFrame>
        <p:nvGraphicFramePr>
          <p:cNvPr id="4" name="Table 3"/>
          <p:cNvGraphicFramePr>
            <a:graphicFrameLocks noGrp="1"/>
          </p:cNvGraphicFramePr>
          <p:nvPr>
            <p:extLst>
              <p:ext uri="{D42A27DB-BD31-4B8C-83A1-F6EECF244321}">
                <p14:modId xmlns:p14="http://schemas.microsoft.com/office/powerpoint/2010/main" val="3308998467"/>
              </p:ext>
            </p:extLst>
          </p:nvPr>
        </p:nvGraphicFramePr>
        <p:xfrm>
          <a:off x="228600" y="1295400"/>
          <a:ext cx="4495800" cy="5109210"/>
        </p:xfrm>
        <a:graphic>
          <a:graphicData uri="http://schemas.openxmlformats.org/drawingml/2006/table">
            <a:tbl>
              <a:tblPr firstRow="1" firstCol="1" bandRow="1"/>
              <a:tblGrid>
                <a:gridCol w="3073079">
                  <a:extLst>
                    <a:ext uri="{9D8B030D-6E8A-4147-A177-3AD203B41FA5}">
                      <a16:colId xmlns:a16="http://schemas.microsoft.com/office/drawing/2014/main" val="20000"/>
                    </a:ext>
                  </a:extLst>
                </a:gridCol>
                <a:gridCol w="1422721">
                  <a:extLst>
                    <a:ext uri="{9D8B030D-6E8A-4147-A177-3AD203B41FA5}">
                      <a16:colId xmlns:a16="http://schemas.microsoft.com/office/drawing/2014/main" val="20001"/>
                    </a:ext>
                  </a:extLst>
                </a:gridCol>
              </a:tblGrid>
              <a:tr h="190500">
                <a:tc>
                  <a:txBody>
                    <a:bodyPr/>
                    <a:lstStyle/>
                    <a:p>
                      <a:r>
                        <a:rPr lang="en-US" sz="1800" dirty="0">
                          <a:effectLst/>
                          <a:latin typeface="Calibri"/>
                          <a:cs typeface="Times New Roman"/>
                        </a:rPr>
                        <a:t>Parts</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in package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marL="0" marR="0">
                        <a:spcBef>
                          <a:spcPts val="0"/>
                        </a:spcBef>
                        <a:spcAft>
                          <a:spcPts val="0"/>
                        </a:spcAft>
                      </a:pPr>
                      <a:r>
                        <a:rPr lang="en-US" sz="1800" dirty="0">
                          <a:effectLst/>
                          <a:latin typeface="Calibri"/>
                          <a:ea typeface="Times New Roman"/>
                          <a:cs typeface="Times New Roman"/>
                        </a:rPr>
                        <a:t>Welcome</a:t>
                      </a:r>
                      <a:r>
                        <a:rPr lang="en-US" sz="1800" baseline="0" dirty="0">
                          <a:effectLst/>
                          <a:latin typeface="Calibri"/>
                          <a:ea typeface="Times New Roman"/>
                          <a:cs typeface="Times New Roman"/>
                        </a:rPr>
                        <a:t> Note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marL="0" marR="0">
                        <a:spcBef>
                          <a:spcPts val="0"/>
                        </a:spcBef>
                        <a:spcAft>
                          <a:spcPts val="0"/>
                        </a:spcAft>
                      </a:pPr>
                      <a:r>
                        <a:rPr lang="en-US" sz="1800" dirty="0">
                          <a:effectLst/>
                          <a:latin typeface="Calibri"/>
                          <a:ea typeface="Times New Roman"/>
                          <a:cs typeface="Times New Roman"/>
                        </a:rPr>
                        <a:t>Instructions</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Arduino</a:t>
                      </a:r>
                      <a:r>
                        <a:rPr lang="en-US" sz="1800" baseline="0" dirty="0">
                          <a:solidFill>
                            <a:srgbClr val="000000"/>
                          </a:solidFill>
                          <a:effectLst/>
                          <a:latin typeface="Calibri"/>
                          <a:ea typeface="Times New Roman"/>
                          <a:cs typeface="Times New Roman"/>
                        </a:rPr>
                        <a:t> N</a:t>
                      </a:r>
                      <a:r>
                        <a:rPr lang="en-US" sz="1800" dirty="0">
                          <a:solidFill>
                            <a:srgbClr val="000000"/>
                          </a:solidFill>
                          <a:effectLst/>
                          <a:latin typeface="Calibri"/>
                          <a:ea typeface="Times New Roman"/>
                          <a:cs typeface="Times New Roman"/>
                        </a:rPr>
                        <a:t>ano Processor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HC</a:t>
                      </a:r>
                      <a:r>
                        <a:rPr lang="en-US" sz="1800" baseline="0" dirty="0">
                          <a:solidFill>
                            <a:srgbClr val="000000"/>
                          </a:solidFill>
                          <a:effectLst/>
                          <a:latin typeface="Calibri"/>
                          <a:ea typeface="Times New Roman"/>
                          <a:cs typeface="Times New Roman"/>
                        </a:rPr>
                        <a:t> SR04 Sonar Sensor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Servo Control Board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FS90R 360 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SG90 180 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marL="0" marR="0">
                        <a:spcBef>
                          <a:spcPts val="0"/>
                        </a:spcBef>
                        <a:spcAft>
                          <a:spcPts val="0"/>
                        </a:spcAft>
                      </a:pPr>
                      <a:r>
                        <a:rPr lang="en-US" sz="1800">
                          <a:solidFill>
                            <a:srgbClr val="000000"/>
                          </a:solidFill>
                          <a:effectLst/>
                          <a:latin typeface="Calibri"/>
                          <a:ea typeface="Times New Roman"/>
                          <a:cs typeface="Times New Roman"/>
                        </a:rPr>
                        <a:t>wiring</a:t>
                      </a:r>
                      <a:endParaRPr lang="en-US" sz="180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4</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Battery Harness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Switch</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Wheels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Right</a:t>
                      </a:r>
                      <a:r>
                        <a:rPr lang="en-US" sz="1800" baseline="0" dirty="0">
                          <a:solidFill>
                            <a:srgbClr val="000000"/>
                          </a:solidFill>
                          <a:effectLst/>
                          <a:latin typeface="Calibri"/>
                          <a:ea typeface="Times New Roman"/>
                          <a:cs typeface="Times New Roman"/>
                        </a:rPr>
                        <a: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marL="0" marR="0">
                        <a:spcBef>
                          <a:spcPts val="0"/>
                        </a:spcBef>
                        <a:spcAft>
                          <a:spcPts val="0"/>
                        </a:spcAft>
                      </a:pPr>
                      <a:r>
                        <a:rPr lang="en-US" sz="1800" dirty="0">
                          <a:effectLst/>
                          <a:latin typeface="Calibri"/>
                          <a:ea typeface="Times New Roman"/>
                          <a:cs typeface="Times New Roman"/>
                        </a:rPr>
                        <a:t>Left Leg</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marL="0" marR="0">
                        <a:spcBef>
                          <a:spcPts val="0"/>
                        </a:spcBef>
                        <a:spcAft>
                          <a:spcPts val="0"/>
                        </a:spcAft>
                      </a:pPr>
                      <a:r>
                        <a:rPr lang="en-US" sz="1800" dirty="0">
                          <a:effectLst/>
                          <a:latin typeface="Calibri"/>
                          <a:ea typeface="Times New Roman"/>
                          <a:cs typeface="Times New Roman"/>
                        </a:rPr>
                        <a:t>Hip</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90500">
                <a:tc>
                  <a:txBody>
                    <a:bodyPr/>
                    <a:lstStyle/>
                    <a:p>
                      <a:pPr marL="0" marR="0">
                        <a:spcBef>
                          <a:spcPts val="0"/>
                        </a:spcBef>
                        <a:spcAft>
                          <a:spcPts val="0"/>
                        </a:spcAft>
                      </a:pPr>
                      <a:r>
                        <a:rPr lang="en-US" sz="1800" dirty="0">
                          <a:effectLst/>
                          <a:latin typeface="Calibri"/>
                          <a:ea typeface="Times New Roman"/>
                          <a:cs typeface="Times New Roman"/>
                        </a:rPr>
                        <a:t>Head</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r h="190500">
                <a:tc>
                  <a:txBody>
                    <a:bodyPr/>
                    <a:lstStyle/>
                    <a:p>
                      <a:pPr marL="0" marR="0">
                        <a:spcBef>
                          <a:spcPts val="0"/>
                        </a:spcBef>
                        <a:spcAft>
                          <a:spcPts val="0"/>
                        </a:spcAft>
                      </a:pPr>
                      <a:r>
                        <a:rPr lang="en-US" sz="1800" dirty="0">
                          <a:effectLst/>
                          <a:latin typeface="Calibri"/>
                          <a:ea typeface="Times New Roman"/>
                          <a:cs typeface="Times New Roman"/>
                        </a:rPr>
                        <a:t>Cap</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6"/>
                  </a:ext>
                </a:extLst>
              </a:tr>
              <a:tr h="190500">
                <a:tc>
                  <a:txBody>
                    <a:bodyPr/>
                    <a:lstStyle/>
                    <a:p>
                      <a:pPr marL="0" marR="0">
                        <a:spcBef>
                          <a:spcPts val="0"/>
                        </a:spcBef>
                        <a:spcAft>
                          <a:spcPts val="0"/>
                        </a:spcAft>
                      </a:pPr>
                      <a:r>
                        <a:rPr lang="en-US" sz="1800" dirty="0">
                          <a:effectLst/>
                          <a:latin typeface="Calibri"/>
                          <a:ea typeface="Times New Roman"/>
                          <a:cs typeface="Times New Roman"/>
                        </a:rPr>
                        <a:t>Propeller</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7"/>
                  </a:ext>
                </a:extLst>
              </a:tr>
            </a:tbl>
          </a:graphicData>
        </a:graphic>
      </p:graphicFrame>
      <p:pic>
        <p:nvPicPr>
          <p:cNvPr id="5"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682299"/>
            <a:ext cx="3792132" cy="28440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5867400" y="6096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853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10"/>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1443714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i="1" dirty="0" err="1">
                  <a:ln w="11430"/>
                  <a:solidFill>
                    <a:srgbClr val="0066FF"/>
                  </a:solidFill>
                  <a:effectLst>
                    <a:outerShdw blurRad="50800" dist="39000" dir="5460000" algn="tl">
                      <a:srgbClr val="000000">
                        <a:alpha val="38000"/>
                      </a:srgbClr>
                    </a:outerShdw>
                  </a:effectLst>
                </a:rPr>
                <a:t>FischBot</a:t>
              </a:r>
              <a:r>
                <a:rPr lang="en-US" sz="24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i="1" dirty="0" err="1">
                  <a:ln w="11430"/>
                  <a:solidFill>
                    <a:srgbClr val="0066FF"/>
                  </a:solidFill>
                  <a:effectLst>
                    <a:outerShdw blurRad="50800" dist="39000" dir="5460000" algn="tl">
                      <a:srgbClr val="000000">
                        <a:alpha val="38000"/>
                      </a:srgbClr>
                    </a:outerShdw>
                  </a:effectLst>
                </a:rPr>
                <a:t>FischBot</a:t>
              </a:r>
              <a:r>
                <a:rPr lang="en-US" sz="24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i="1" dirty="0" err="1">
                  <a:ln w="11430"/>
                  <a:solidFill>
                    <a:srgbClr val="0066FF"/>
                  </a:solidFill>
                  <a:effectLst>
                    <a:outerShdw blurRad="50800" dist="39000" dir="5460000" algn="tl">
                      <a:srgbClr val="000000">
                        <a:alpha val="38000"/>
                      </a:srgbClr>
                    </a:outerShdw>
                  </a:effectLst>
                </a:rPr>
                <a:t>FischBot</a:t>
              </a:r>
              <a:r>
                <a:rPr lang="en-US" sz="24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25332</TotalTime>
  <Words>5933</Words>
  <Application>Microsoft Office PowerPoint</Application>
  <PresentationFormat>On-screen Show (4:3)</PresentationFormat>
  <Paragraphs>1020</Paragraphs>
  <Slides>80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Scooter Box Contents</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Scooter Schematic</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Scooter Navigation</vt:lpstr>
      <vt:lpstr>Scooter Navigation</vt:lpstr>
      <vt:lpstr>BONUS Problem: What if both directions are blocked?</vt:lpstr>
      <vt:lpstr>Let’s program the Navigation</vt:lpstr>
      <vt:lpstr>Initialization and Constants</vt:lpstr>
      <vt:lpstr>Setup Subroutines</vt:lpstr>
      <vt:lpstr>Basic Robot Movement</vt:lpstr>
      <vt:lpstr>Autonomous Forward</vt:lpstr>
      <vt:lpstr>STOP</vt:lpstr>
      <vt:lpstr>Look Left</vt:lpstr>
      <vt:lpstr>Scooter Navigation</vt:lpstr>
      <vt:lpstr>FischBot Navigation</vt:lpstr>
      <vt:lpstr>What’s a Conditional Statement</vt:lpstr>
      <vt:lpstr>Tune and Demonstrate your Robot</vt:lpstr>
      <vt:lpstr>BACKUP</vt:lpstr>
      <vt:lpstr>Uninstalling From Macinstosh </vt:lpstr>
      <vt:lpstr>Locomotion Code</vt:lpstr>
      <vt:lpstr>PowerPoint Presentation</vt:lpstr>
      <vt:lpstr>PowerPoint Presentation</vt:lpstr>
      <vt:lpstr>Scooter Box Contents</vt:lpstr>
      <vt:lpstr>Scooter Schematic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168</cp:revision>
  <cp:lastPrinted>2023-02-08T05:44:54Z</cp:lastPrinted>
  <dcterms:created xsi:type="dcterms:W3CDTF">2020-09-01T22:33:34Z</dcterms:created>
  <dcterms:modified xsi:type="dcterms:W3CDTF">2023-02-08T06:25:16Z</dcterms:modified>
</cp:coreProperties>
</file>